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4"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0" d="100"/>
          <a:sy n="100" d="100"/>
        </p:scale>
        <p:origin x="96"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84A48-ED60-4C3D-8040-EA420D1376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9950468-0315-4B9D-B09C-8C8C8EBD6A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77C4A60-6695-4CB3-AF2E-ACFA3C0B87F1}"/>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5" name="Footer Placeholder 4">
            <a:extLst>
              <a:ext uri="{FF2B5EF4-FFF2-40B4-BE49-F238E27FC236}">
                <a16:creationId xmlns:a16="http://schemas.microsoft.com/office/drawing/2014/main" id="{842D2078-2F8D-45FB-9C14-17036DA5D3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DD9676-FA59-4F47-9033-2CFC7976370A}"/>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21914204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59857-0725-4AFD-ADA1-93DE6885A9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A742F07-D500-4235-A3BD-4E9FA3C926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AB7CF7-F61A-47E7-B601-419FF069E767}"/>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5" name="Footer Placeholder 4">
            <a:extLst>
              <a:ext uri="{FF2B5EF4-FFF2-40B4-BE49-F238E27FC236}">
                <a16:creationId xmlns:a16="http://schemas.microsoft.com/office/drawing/2014/main" id="{6918C1B3-4CDE-4267-AF19-9C2FCF8602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D38641-A10F-457F-B6A9-3F574B2B266E}"/>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4212471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3A314E-DAF4-459C-AF7B-C7347C76393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7BE33E-4004-41A3-B3E6-14272F53B3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1A99DB-D8D6-44B2-B140-B5C0DD69889A}"/>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5" name="Footer Placeholder 4">
            <a:extLst>
              <a:ext uri="{FF2B5EF4-FFF2-40B4-BE49-F238E27FC236}">
                <a16:creationId xmlns:a16="http://schemas.microsoft.com/office/drawing/2014/main" id="{131BF21E-4345-40CE-88C3-7C77ECC010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1F20F6-FD42-49EE-AE17-171924F49826}"/>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253232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04559-4EA9-4030-8CD7-225515C39D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A446E6-DF6C-44D2-BA71-5D6445655C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F5ECAD-0D49-425E-99BE-4E9A279761FE}"/>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5" name="Footer Placeholder 4">
            <a:extLst>
              <a:ext uri="{FF2B5EF4-FFF2-40B4-BE49-F238E27FC236}">
                <a16:creationId xmlns:a16="http://schemas.microsoft.com/office/drawing/2014/main" id="{01B6268D-3BF4-472B-B1D5-5184896743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F4C8E-AFA1-48CB-9BE5-583A37660428}"/>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2624279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CC60D-06AE-4839-A5F6-DB50DF8789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8C870F-1989-4744-AA64-C97EBC3080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33CF60B-312D-4E68-B904-78A68C9AF98E}"/>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5" name="Footer Placeholder 4">
            <a:extLst>
              <a:ext uri="{FF2B5EF4-FFF2-40B4-BE49-F238E27FC236}">
                <a16:creationId xmlns:a16="http://schemas.microsoft.com/office/drawing/2014/main" id="{0A05CA4F-B8D7-4A59-A5BA-74DF90CC1D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1BAD61-51E4-4D1D-8E14-1EB20C0ECB7D}"/>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2333503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51454-95B8-455D-BFC1-6C6DA36031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3FBC0B-D342-4647-B5BA-5B6ADF294E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69BC10-2FBB-4372-AE80-21EC4AB47A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9FE6231-D355-4CB0-AB68-1D21D4EB6ACF}"/>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6" name="Footer Placeholder 5">
            <a:extLst>
              <a:ext uri="{FF2B5EF4-FFF2-40B4-BE49-F238E27FC236}">
                <a16:creationId xmlns:a16="http://schemas.microsoft.com/office/drawing/2014/main" id="{AB01BF01-A233-43E9-8949-BAADCAF957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EA8DA2-49A7-4CD4-AD2A-B4AE89F09C29}"/>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464572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A6AAD-2645-4527-94B3-3A3BECB9281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031552-937E-4EAB-883E-C29FBC415B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3455D9-4697-44D3-AB55-9CADBE716D0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258DC7D-BF9A-4F54-AB58-1C49FFA17D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1D3AE0C-DB47-4E16-828A-3429714FAD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B3C3C45-525E-4801-90AF-776B7EFC5ADB}"/>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8" name="Footer Placeholder 7">
            <a:extLst>
              <a:ext uri="{FF2B5EF4-FFF2-40B4-BE49-F238E27FC236}">
                <a16:creationId xmlns:a16="http://schemas.microsoft.com/office/drawing/2014/main" id="{F3B6704D-F5BC-4598-B7E7-5F53967A67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D9A6A6-BB3C-4DD0-A205-F8593CED1076}"/>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31089405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609AA-EE0C-4FE6-8E30-99E91A13B5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7DA744A-AA0E-40C1-82B4-1865879ADE95}"/>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4" name="Footer Placeholder 3">
            <a:extLst>
              <a:ext uri="{FF2B5EF4-FFF2-40B4-BE49-F238E27FC236}">
                <a16:creationId xmlns:a16="http://schemas.microsoft.com/office/drawing/2014/main" id="{AD1794A4-DA55-49C9-9EE1-51AFA79807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3A595F-05DA-41C2-AFB0-CC51AFDB903E}"/>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1575772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5F4ACF-3F96-4D20-91DE-5A7A89B4A2B5}"/>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3" name="Footer Placeholder 2">
            <a:extLst>
              <a:ext uri="{FF2B5EF4-FFF2-40B4-BE49-F238E27FC236}">
                <a16:creationId xmlns:a16="http://schemas.microsoft.com/office/drawing/2014/main" id="{4D2B232B-2221-443B-9621-C2FFF41601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970A4F-5257-4439-983C-D802F7190B32}"/>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30926921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5D602-AEC1-494B-9EC8-423C9605B1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AC75CB-286B-4E0D-946F-B2152E7923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6FE692-594E-4FE0-A040-69DCF74AAA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E66829-7538-463B-99D9-8920CBDF4060}"/>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6" name="Footer Placeholder 5">
            <a:extLst>
              <a:ext uri="{FF2B5EF4-FFF2-40B4-BE49-F238E27FC236}">
                <a16:creationId xmlns:a16="http://schemas.microsoft.com/office/drawing/2014/main" id="{EAB5AFDF-77FC-4354-AF3B-008607F927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77315B-5282-41D1-99A3-2ADE83DA19EE}"/>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3381724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77A91-0A20-466E-9CA8-86B63BE8AF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78C2C4C-22CA-4398-A23B-4F068FB5A7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3574D67-2A27-42C6-815E-BE5AD10D36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BB23AA-5E29-4400-B52D-822F13ED6B94}"/>
              </a:ext>
            </a:extLst>
          </p:cNvPr>
          <p:cNvSpPr>
            <a:spLocks noGrp="1"/>
          </p:cNvSpPr>
          <p:nvPr>
            <p:ph type="dt" sz="half" idx="10"/>
          </p:nvPr>
        </p:nvSpPr>
        <p:spPr/>
        <p:txBody>
          <a:bodyPr/>
          <a:lstStyle/>
          <a:p>
            <a:fld id="{3F52AFC1-4F45-459D-BC95-0F8F5E3A4294}" type="datetimeFigureOut">
              <a:rPr lang="en-US" smtClean="0"/>
              <a:t>5/9/2025</a:t>
            </a:fld>
            <a:endParaRPr lang="en-US"/>
          </a:p>
        </p:txBody>
      </p:sp>
      <p:sp>
        <p:nvSpPr>
          <p:cNvPr id="6" name="Footer Placeholder 5">
            <a:extLst>
              <a:ext uri="{FF2B5EF4-FFF2-40B4-BE49-F238E27FC236}">
                <a16:creationId xmlns:a16="http://schemas.microsoft.com/office/drawing/2014/main" id="{FA368ADC-B329-411C-AA83-9EEADAE8A9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78A6D9-A5FD-46E3-8F58-CDC4CC4B895B}"/>
              </a:ext>
            </a:extLst>
          </p:cNvPr>
          <p:cNvSpPr>
            <a:spLocks noGrp="1"/>
          </p:cNvSpPr>
          <p:nvPr>
            <p:ph type="sldNum" sz="quarter" idx="12"/>
          </p:nvPr>
        </p:nvSpPr>
        <p:spPr/>
        <p:txBody>
          <a:bodyPr/>
          <a:lstStyle/>
          <a:p>
            <a:fld id="{7BC5D697-CC64-4CAF-A466-D1105DD36B62}" type="slidenum">
              <a:rPr lang="en-US" smtClean="0"/>
              <a:t>‹#›</a:t>
            </a:fld>
            <a:endParaRPr lang="en-US"/>
          </a:p>
        </p:txBody>
      </p:sp>
    </p:spTree>
    <p:extLst>
      <p:ext uri="{BB962C8B-B14F-4D97-AF65-F5344CB8AC3E}">
        <p14:creationId xmlns:p14="http://schemas.microsoft.com/office/powerpoint/2010/main" val="3768824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0B5F7E3-61B5-4449-80CF-04DA4D37AB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CFC45A-DECF-4B86-87F6-C12B501A4F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712EE-4BB3-49D3-9FAF-733EA6255E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52AFC1-4F45-459D-BC95-0F8F5E3A4294}" type="datetimeFigureOut">
              <a:rPr lang="en-US" smtClean="0"/>
              <a:t>5/9/2025</a:t>
            </a:fld>
            <a:endParaRPr lang="en-US"/>
          </a:p>
        </p:txBody>
      </p:sp>
      <p:sp>
        <p:nvSpPr>
          <p:cNvPr id="5" name="Footer Placeholder 4">
            <a:extLst>
              <a:ext uri="{FF2B5EF4-FFF2-40B4-BE49-F238E27FC236}">
                <a16:creationId xmlns:a16="http://schemas.microsoft.com/office/drawing/2014/main" id="{83DFC8A3-CA43-47DE-88A0-18EE8FB2D2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8CC4C2-DBD2-41A0-8542-0ED48583DA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C5D697-CC64-4CAF-A466-D1105DD36B62}" type="slidenum">
              <a:rPr lang="en-US" smtClean="0"/>
              <a:t>‹#›</a:t>
            </a:fld>
            <a:endParaRPr lang="en-US"/>
          </a:p>
        </p:txBody>
      </p:sp>
    </p:spTree>
    <p:extLst>
      <p:ext uri="{BB962C8B-B14F-4D97-AF65-F5344CB8AC3E}">
        <p14:creationId xmlns:p14="http://schemas.microsoft.com/office/powerpoint/2010/main" val="496281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s://github.com/KcRyan7487/ANA500"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View from plane wing">
            <a:extLst>
              <a:ext uri="{FF2B5EF4-FFF2-40B4-BE49-F238E27FC236}">
                <a16:creationId xmlns:a16="http://schemas.microsoft.com/office/drawing/2014/main" id="{64B324DF-2844-28A9-0FE7-B651BACD7E53}"/>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EFD3DB-B193-4E72-861B-FE835A2E1FAD}"/>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4000">
                <a:solidFill>
                  <a:srgbClr val="FFFFFF"/>
                </a:solidFill>
              </a:rPr>
              <a:t>What Drives Airline Passenger Satisfaction?</a:t>
            </a:r>
            <a:br>
              <a:rPr lang="en-US" sz="4000">
                <a:solidFill>
                  <a:srgbClr val="FFFFFF"/>
                </a:solidFill>
              </a:rPr>
            </a:br>
            <a:br>
              <a:rPr lang="en-US" sz="4000">
                <a:solidFill>
                  <a:srgbClr val="FFFFFF"/>
                </a:solidFill>
              </a:rPr>
            </a:br>
            <a:r>
              <a:rPr lang="en-US" sz="4000">
                <a:solidFill>
                  <a:srgbClr val="FFFFFF"/>
                </a:solidFill>
              </a:rPr>
              <a:t>Micro-Project #1</a:t>
            </a:r>
            <a:br>
              <a:rPr lang="en-US" sz="4000">
                <a:solidFill>
                  <a:srgbClr val="FFFFFF"/>
                </a:solidFill>
              </a:rPr>
            </a:br>
            <a:br>
              <a:rPr lang="en-US" sz="4000">
                <a:solidFill>
                  <a:srgbClr val="FFFFFF"/>
                </a:solidFill>
              </a:rPr>
            </a:br>
            <a:r>
              <a:rPr lang="en-US" sz="4000">
                <a:solidFill>
                  <a:srgbClr val="FFFFFF"/>
                </a:solidFill>
                <a:hlinkClick r:id="rId5"/>
              </a:rPr>
              <a:t>https://github.com/KcRyan7487/ANA500</a:t>
            </a:r>
            <a:br>
              <a:rPr lang="en-US" sz="4000">
                <a:solidFill>
                  <a:srgbClr val="FFFFFF"/>
                </a:solidFill>
              </a:rPr>
            </a:br>
            <a:endParaRPr lang="en-US" sz="4000">
              <a:solidFill>
                <a:srgbClr val="FFFFFF"/>
              </a:solidFill>
            </a:endParaRPr>
          </a:p>
        </p:txBody>
      </p:sp>
      <p:sp>
        <p:nvSpPr>
          <p:cNvPr id="3" name="Subtitle 2">
            <a:extLst>
              <a:ext uri="{FF2B5EF4-FFF2-40B4-BE49-F238E27FC236}">
                <a16:creationId xmlns:a16="http://schemas.microsoft.com/office/drawing/2014/main" id="{76B5E315-C208-479B-A6B8-0DCBEF2B5FB3}"/>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Kasey Ryan</a:t>
            </a:r>
          </a:p>
          <a:p>
            <a:r>
              <a:rPr lang="en-US">
                <a:solidFill>
                  <a:srgbClr val="FFFFFF"/>
                </a:solidFill>
              </a:rPr>
              <a:t>2025_05_09</a:t>
            </a:r>
          </a:p>
        </p:txBody>
      </p:sp>
    </p:spTree>
    <p:extLst>
      <p:ext uri="{BB962C8B-B14F-4D97-AF65-F5344CB8AC3E}">
        <p14:creationId xmlns:p14="http://schemas.microsoft.com/office/powerpoint/2010/main" val="3651251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Back view of an airplane">
            <a:extLst>
              <a:ext uri="{FF2B5EF4-FFF2-40B4-BE49-F238E27FC236}">
                <a16:creationId xmlns:a16="http://schemas.microsoft.com/office/drawing/2014/main" id="{1C206877-AD15-D7DF-C5B8-231588B04C30}"/>
              </a:ext>
            </a:extLst>
          </p:cNvPr>
          <p:cNvPicPr>
            <a:picLocks noChangeAspect="1"/>
          </p:cNvPicPr>
          <p:nvPr/>
        </p:nvPicPr>
        <p:blipFill>
          <a:blip r:embed="rId2">
            <a:alphaModFix amt="60000"/>
          </a:blip>
          <a:srcRect t="13660" b="2071"/>
          <a:stretch/>
        </p:blipFill>
        <p:spPr>
          <a:xfrm>
            <a:off x="-1" y="10"/>
            <a:ext cx="12192001" cy="6857990"/>
          </a:xfrm>
          <a:prstGeom prst="rect">
            <a:avLst/>
          </a:prstGeom>
        </p:spPr>
      </p:pic>
      <p:sp>
        <p:nvSpPr>
          <p:cNvPr id="2" name="Title 1">
            <a:extLst>
              <a:ext uri="{FF2B5EF4-FFF2-40B4-BE49-F238E27FC236}">
                <a16:creationId xmlns:a16="http://schemas.microsoft.com/office/drawing/2014/main" id="{8B8302AB-CEDA-4E89-A1DC-6BABC9C3F7D4}"/>
              </a:ext>
            </a:extLst>
          </p:cNvPr>
          <p:cNvSpPr>
            <a:spLocks noGrp="1"/>
          </p:cNvSpPr>
          <p:nvPr>
            <p:ph type="title"/>
          </p:nvPr>
        </p:nvSpPr>
        <p:spPr>
          <a:xfrm>
            <a:off x="1198181" y="728906"/>
            <a:ext cx="9792471" cy="2057037"/>
          </a:xfrm>
        </p:spPr>
        <p:txBody>
          <a:bodyPr>
            <a:normAutofit/>
          </a:bodyPr>
          <a:lstStyle/>
          <a:p>
            <a:r>
              <a:rPr lang="en-US">
                <a:solidFill>
                  <a:srgbClr val="FFFFFF"/>
                </a:solidFill>
              </a:rPr>
              <a:t>Problem Statement</a:t>
            </a:r>
          </a:p>
        </p:txBody>
      </p:sp>
      <p:sp>
        <p:nvSpPr>
          <p:cNvPr id="3" name="Content Placeholder 2">
            <a:extLst>
              <a:ext uri="{FF2B5EF4-FFF2-40B4-BE49-F238E27FC236}">
                <a16:creationId xmlns:a16="http://schemas.microsoft.com/office/drawing/2014/main" id="{05AD07EA-4B74-4BFA-A23D-5147B6A28FC4}"/>
              </a:ext>
            </a:extLst>
          </p:cNvPr>
          <p:cNvSpPr>
            <a:spLocks noGrp="1"/>
          </p:cNvSpPr>
          <p:nvPr>
            <p:ph idx="1"/>
          </p:nvPr>
        </p:nvSpPr>
        <p:spPr>
          <a:xfrm>
            <a:off x="1198181" y="2957665"/>
            <a:ext cx="9792471" cy="3171423"/>
          </a:xfrm>
        </p:spPr>
        <p:txBody>
          <a:bodyPr>
            <a:normAutofit/>
          </a:bodyPr>
          <a:lstStyle/>
          <a:p>
            <a:r>
              <a:rPr lang="en-US" sz="2000">
                <a:solidFill>
                  <a:srgbClr val="FFFFFF"/>
                </a:solidFill>
                <a:effectLst/>
                <a:latin typeface="Times New Roman" panose="02020603050405020304" pitchFamily="18" charset="0"/>
                <a:ea typeface="Times New Roman" panose="02020603050405020304" pitchFamily="18" charset="0"/>
              </a:rPr>
              <a:t>Airlines often struggle to identify the key factors that influence passenger satisfaction. Understanding these drivers can help improve customer experience and retain loyalty in a highly competitive market. We aim to answer the question: What key factors influence passenger satisfaction the most?</a:t>
            </a:r>
          </a:p>
        </p:txBody>
      </p:sp>
    </p:spTree>
    <p:extLst>
      <p:ext uri="{BB962C8B-B14F-4D97-AF65-F5344CB8AC3E}">
        <p14:creationId xmlns:p14="http://schemas.microsoft.com/office/powerpoint/2010/main" val="18806784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ight Triangle 2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29C91F-7913-4D5C-A911-ADD4837DAA00}"/>
              </a:ext>
            </a:extLst>
          </p:cNvPr>
          <p:cNvSpPr>
            <a:spLocks noGrp="1"/>
          </p:cNvSpPr>
          <p:nvPr>
            <p:ph type="title"/>
          </p:nvPr>
        </p:nvSpPr>
        <p:spPr>
          <a:xfrm>
            <a:off x="1006900" y="1188637"/>
            <a:ext cx="3141430" cy="4480726"/>
          </a:xfrm>
        </p:spPr>
        <p:txBody>
          <a:bodyPr>
            <a:normAutofit/>
          </a:bodyPr>
          <a:lstStyle/>
          <a:p>
            <a:pPr algn="r"/>
            <a:r>
              <a:rPr lang="en-US" sz="4600"/>
              <a:t>Hypothesis Formulation</a:t>
            </a:r>
          </a:p>
        </p:txBody>
      </p:sp>
      <p:cxnSp>
        <p:nvCxnSpPr>
          <p:cNvPr id="25" name="Straight Connector 24">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05A42CE-FCD3-41B9-A629-5F3C6031F3C0}"/>
              </a:ext>
            </a:extLst>
          </p:cNvPr>
          <p:cNvSpPr>
            <a:spLocks noGrp="1"/>
          </p:cNvSpPr>
          <p:nvPr>
            <p:ph idx="1"/>
          </p:nvPr>
        </p:nvSpPr>
        <p:spPr>
          <a:xfrm>
            <a:off x="5138928" y="1338729"/>
            <a:ext cx="4795584" cy="4180542"/>
          </a:xfrm>
        </p:spPr>
        <p:txBody>
          <a:bodyPr anchor="ctr">
            <a:normAutofit/>
          </a:bodyPr>
          <a:lstStyle/>
          <a:p>
            <a:r>
              <a:rPr lang="en-US" sz="2200">
                <a:latin typeface="Times New Roman" panose="02020603050405020304" pitchFamily="18" charset="0"/>
                <a:ea typeface="Times New Roman" panose="02020603050405020304" pitchFamily="18" charset="0"/>
              </a:rPr>
              <a:t>Our hypothesis is that certain variables in the dataset will serve as strong and statistically significant predictors of passenger satisfaction, while others may not show a meaningful relationship. Specifically, we anticipate that the following variables will be among the strongest predictors:</a:t>
            </a:r>
          </a:p>
          <a:p>
            <a:pPr lvl="1"/>
            <a:r>
              <a:rPr lang="en-US" sz="2200">
                <a:latin typeface="Times New Roman" panose="02020603050405020304" pitchFamily="18" charset="0"/>
              </a:rPr>
              <a:t>Class</a:t>
            </a:r>
          </a:p>
          <a:p>
            <a:pPr lvl="1"/>
            <a:r>
              <a:rPr lang="en-US" sz="2200">
                <a:latin typeface="Times New Roman" panose="02020603050405020304" pitchFamily="18" charset="0"/>
                <a:ea typeface="Times New Roman" panose="02020603050405020304" pitchFamily="18" charset="0"/>
              </a:rPr>
              <a:t>On-board service</a:t>
            </a:r>
          </a:p>
          <a:p>
            <a:pPr lvl="1"/>
            <a:r>
              <a:rPr lang="en-US" sz="2200">
                <a:latin typeface="Times New Roman" panose="02020603050405020304" pitchFamily="18" charset="0"/>
                <a:ea typeface="Times New Roman" panose="02020603050405020304" pitchFamily="18" charset="0"/>
              </a:rPr>
              <a:t>Inflight service</a:t>
            </a:r>
          </a:p>
          <a:p>
            <a:pPr lvl="1"/>
            <a:r>
              <a:rPr lang="en-US" sz="2200">
                <a:latin typeface="Times New Roman" panose="02020603050405020304" pitchFamily="18" charset="0"/>
                <a:ea typeface="Times New Roman" panose="02020603050405020304" pitchFamily="18" charset="0"/>
              </a:rPr>
              <a:t>Arrival Delay in Minutes</a:t>
            </a:r>
          </a:p>
        </p:txBody>
      </p:sp>
    </p:spTree>
    <p:extLst>
      <p:ext uri="{BB962C8B-B14F-4D97-AF65-F5344CB8AC3E}">
        <p14:creationId xmlns:p14="http://schemas.microsoft.com/office/powerpoint/2010/main" val="3306958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ight Triangle 2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2A7252-6823-44F9-B464-D7A15D12BB65}"/>
              </a:ext>
            </a:extLst>
          </p:cNvPr>
          <p:cNvSpPr>
            <a:spLocks noGrp="1"/>
          </p:cNvSpPr>
          <p:nvPr>
            <p:ph type="title"/>
          </p:nvPr>
        </p:nvSpPr>
        <p:spPr>
          <a:xfrm>
            <a:off x="1006900" y="1188637"/>
            <a:ext cx="3141430" cy="4480726"/>
          </a:xfrm>
        </p:spPr>
        <p:txBody>
          <a:bodyPr>
            <a:normAutofit/>
          </a:bodyPr>
          <a:lstStyle/>
          <a:p>
            <a:pPr algn="r"/>
            <a:r>
              <a:rPr lang="en-US" sz="6600"/>
              <a:t>Acquire</a:t>
            </a:r>
          </a:p>
        </p:txBody>
      </p:sp>
      <p:cxnSp>
        <p:nvCxnSpPr>
          <p:cNvPr id="25" name="Straight Connector 24">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FEAE391-6366-4E20-A14E-0ECFAEA8029A}"/>
              </a:ext>
            </a:extLst>
          </p:cNvPr>
          <p:cNvSpPr>
            <a:spLocks noGrp="1"/>
          </p:cNvSpPr>
          <p:nvPr>
            <p:ph idx="1"/>
          </p:nvPr>
        </p:nvSpPr>
        <p:spPr>
          <a:xfrm>
            <a:off x="5138928" y="1338729"/>
            <a:ext cx="4795584" cy="4180542"/>
          </a:xfrm>
        </p:spPr>
        <p:txBody>
          <a:bodyPr anchor="ctr">
            <a:normAutofit/>
          </a:bodyPr>
          <a:lstStyle/>
          <a:p>
            <a:r>
              <a:rPr lang="en-US" sz="1300" dirty="0">
                <a:effectLst/>
                <a:latin typeface="Times New Roman" panose="02020603050405020304" pitchFamily="18" charset="0"/>
                <a:ea typeface="Times New Roman" panose="02020603050405020304" pitchFamily="18" charset="0"/>
              </a:rPr>
              <a:t>Dataset: airline.csv</a:t>
            </a:r>
          </a:p>
          <a:p>
            <a:r>
              <a:rPr lang="en-US" sz="1300" dirty="0">
                <a:latin typeface="Times New Roman" panose="02020603050405020304" pitchFamily="18" charset="0"/>
                <a:ea typeface="Times New Roman" panose="02020603050405020304" pitchFamily="18" charset="0"/>
              </a:rPr>
              <a:t>Description: The purpose of this file appears to be predicting target variable of “satisfaction” based on the other variables present in the dataset. A longer more description name might be something like “Airline Passenger Satisfaction”. A slightly flashier name might be something like “What Drives Airline Passenger Satisfaction” which we have chosen as our official name for this project/analysis/paper/presentation. </a:t>
            </a:r>
          </a:p>
          <a:p>
            <a:r>
              <a:rPr lang="en-US" sz="1300" dirty="0">
                <a:latin typeface="Times New Roman" panose="02020603050405020304" pitchFamily="18" charset="0"/>
                <a:ea typeface="Times New Roman" panose="02020603050405020304" pitchFamily="18" charset="0"/>
              </a:rPr>
              <a:t>High Level Dataset metrics:</a:t>
            </a:r>
          </a:p>
          <a:p>
            <a:r>
              <a:rPr lang="en-US" sz="1300" dirty="0">
                <a:latin typeface="Times New Roman" panose="02020603050405020304" pitchFamily="18" charset="0"/>
                <a:ea typeface="Times New Roman" panose="02020603050405020304" pitchFamily="18" charset="0"/>
              </a:rPr>
              <a:t>Source: </a:t>
            </a:r>
            <a:r>
              <a:rPr lang="en-US" sz="1300" dirty="0">
                <a:effectLst/>
                <a:latin typeface="Times New Roman" panose="02020603050405020304" pitchFamily="18" charset="0"/>
                <a:ea typeface="Times New Roman" panose="02020603050405020304" pitchFamily="18" charset="0"/>
              </a:rPr>
              <a:t>Retrieved from the provided list of datasets/.csv’s to use as part of course materials for ANA-500</a:t>
            </a:r>
          </a:p>
          <a:p>
            <a:r>
              <a:rPr lang="en-US" sz="1300" dirty="0">
                <a:latin typeface="Times New Roman" panose="02020603050405020304" pitchFamily="18" charset="0"/>
                <a:ea typeface="Times New Roman" panose="02020603050405020304" pitchFamily="18" charset="0"/>
              </a:rPr>
              <a:t>Raw data: 129,880 rows, 25 columns</a:t>
            </a:r>
          </a:p>
        </p:txBody>
      </p:sp>
    </p:spTree>
    <p:extLst>
      <p:ext uri="{BB962C8B-B14F-4D97-AF65-F5344CB8AC3E}">
        <p14:creationId xmlns:p14="http://schemas.microsoft.com/office/powerpoint/2010/main" val="427023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B2A7252-6823-44F9-B464-D7A15D12BB65}"/>
              </a:ext>
            </a:extLst>
          </p:cNvPr>
          <p:cNvSpPr>
            <a:spLocks noGrp="1"/>
          </p:cNvSpPr>
          <p:nvPr>
            <p:ph type="title"/>
          </p:nvPr>
        </p:nvSpPr>
        <p:spPr>
          <a:xfrm>
            <a:off x="6657715" y="467271"/>
            <a:ext cx="4195674" cy="2052522"/>
          </a:xfrm>
        </p:spPr>
        <p:txBody>
          <a:bodyPr anchor="b">
            <a:normAutofit/>
          </a:bodyPr>
          <a:lstStyle/>
          <a:p>
            <a:r>
              <a:rPr lang="en-US" sz="5600"/>
              <a:t>Prepare</a:t>
            </a:r>
          </a:p>
        </p:txBody>
      </p:sp>
      <p:sp>
        <p:nvSpPr>
          <p:cNvPr id="61" name="Oval 60">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5614C7C0-FA1D-4105-8345-1DF76F9870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2753" y="703679"/>
            <a:ext cx="753718" cy="1016562"/>
            <a:chOff x="422753" y="703679"/>
            <a:chExt cx="753718" cy="1016562"/>
          </a:xfrm>
        </p:grpSpPr>
        <p:sp>
          <p:nvSpPr>
            <p:cNvPr id="4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45"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grpSp>
      <p:pic>
        <p:nvPicPr>
          <p:cNvPr id="5" name="Picture 4">
            <a:extLst>
              <a:ext uri="{FF2B5EF4-FFF2-40B4-BE49-F238E27FC236}">
                <a16:creationId xmlns:a16="http://schemas.microsoft.com/office/drawing/2014/main" id="{0C49C8F2-D453-DA4E-D306-47EF3F2EFBBA}"/>
              </a:ext>
            </a:extLst>
          </p:cNvPr>
          <p:cNvPicPr>
            <a:picLocks noChangeAspect="1"/>
          </p:cNvPicPr>
          <p:nvPr/>
        </p:nvPicPr>
        <p:blipFill>
          <a:blip r:embed="rId2"/>
          <a:stretch>
            <a:fillRect/>
          </a:stretch>
        </p:blipFill>
        <p:spPr>
          <a:xfrm>
            <a:off x="901040" y="1910439"/>
            <a:ext cx="4665535" cy="2787657"/>
          </a:xfrm>
          <a:prstGeom prst="rect">
            <a:avLst/>
          </a:prstGeom>
        </p:spPr>
      </p:pic>
      <p:sp>
        <p:nvSpPr>
          <p:cNvPr id="3" name="Content Placeholder 2">
            <a:extLst>
              <a:ext uri="{FF2B5EF4-FFF2-40B4-BE49-F238E27FC236}">
                <a16:creationId xmlns:a16="http://schemas.microsoft.com/office/drawing/2014/main" id="{7FEAE391-6366-4E20-A14E-0ECFAEA8029A}"/>
              </a:ext>
            </a:extLst>
          </p:cNvPr>
          <p:cNvSpPr>
            <a:spLocks noGrp="1"/>
          </p:cNvSpPr>
          <p:nvPr>
            <p:ph idx="1"/>
          </p:nvPr>
        </p:nvSpPr>
        <p:spPr>
          <a:xfrm>
            <a:off x="6695359" y="2990818"/>
            <a:ext cx="4158031" cy="2913872"/>
          </a:xfrm>
        </p:spPr>
        <p:txBody>
          <a:bodyPr anchor="t">
            <a:normAutofit/>
          </a:bodyPr>
          <a:lstStyle/>
          <a:p>
            <a:r>
              <a:rPr lang="en-US" sz="2000">
                <a:solidFill>
                  <a:schemeClr val="tx1">
                    <a:alpha val="80000"/>
                  </a:schemeClr>
                </a:solidFill>
                <a:effectLst/>
                <a:latin typeface="Times New Roman" panose="02020603050405020304" pitchFamily="18" charset="0"/>
                <a:ea typeface="Times New Roman" panose="02020603050405020304" pitchFamily="18" charset="0"/>
              </a:rPr>
              <a:t>Initial transformations: Drop the blank column at the beginning of the file (hard coded with name "Unnamed: 0“. Also drop the “id” column. </a:t>
            </a:r>
          </a:p>
          <a:p>
            <a:r>
              <a:rPr lang="en-US" sz="2000">
                <a:solidFill>
                  <a:schemeClr val="tx1">
                    <a:alpha val="80000"/>
                  </a:schemeClr>
                </a:solidFill>
                <a:latin typeface="Times New Roman" panose="02020603050405020304" pitchFamily="18" charset="0"/>
              </a:rPr>
              <a:t>Initial data integrity checks:</a:t>
            </a:r>
          </a:p>
          <a:p>
            <a:pPr lvl="1"/>
            <a:r>
              <a:rPr lang="en-US" sz="2000">
                <a:solidFill>
                  <a:schemeClr val="tx1">
                    <a:alpha val="80000"/>
                  </a:schemeClr>
                </a:solidFill>
                <a:latin typeface="Times New Roman" panose="02020603050405020304" pitchFamily="18" charset="0"/>
              </a:rPr>
              <a:t>0 duplicate rows</a:t>
            </a:r>
          </a:p>
          <a:p>
            <a:pPr lvl="1"/>
            <a:r>
              <a:rPr lang="en-US" sz="2000">
                <a:solidFill>
                  <a:schemeClr val="tx1">
                    <a:alpha val="80000"/>
                  </a:schemeClr>
                </a:solidFill>
                <a:latin typeface="Times New Roman" panose="02020603050405020304" pitchFamily="18" charset="0"/>
              </a:rPr>
              <a:t>393 missing values for “Arrival Delay in Minutes”</a:t>
            </a:r>
          </a:p>
          <a:p>
            <a:endParaRPr lang="en-US" sz="2000">
              <a:solidFill>
                <a:schemeClr val="tx1">
                  <a:alpha val="80000"/>
                </a:schemeClr>
              </a:solidFill>
            </a:endParaRPr>
          </a:p>
        </p:txBody>
      </p:sp>
      <p:sp>
        <p:nvSpPr>
          <p:cNvPr id="4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49" name="Straight Connector 48">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217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8F2D9B0-7B13-283C-B4F3-477A343518BA}"/>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3E7851-3B1D-FA58-FE61-7A43094EBB74}"/>
              </a:ext>
            </a:extLst>
          </p:cNvPr>
          <p:cNvSpPr>
            <a:spLocks noGrp="1"/>
          </p:cNvSpPr>
          <p:nvPr>
            <p:ph type="title"/>
          </p:nvPr>
        </p:nvSpPr>
        <p:spPr>
          <a:xfrm>
            <a:off x="1389278" y="1233241"/>
            <a:ext cx="3240506" cy="4064628"/>
          </a:xfrm>
        </p:spPr>
        <p:txBody>
          <a:bodyPr>
            <a:normAutofit/>
          </a:bodyPr>
          <a:lstStyle/>
          <a:p>
            <a:r>
              <a:rPr lang="en-US" sz="3700">
                <a:solidFill>
                  <a:srgbClr val="FFFFFF"/>
                </a:solidFill>
              </a:rPr>
              <a:t>Prepare (additional considerations)</a:t>
            </a: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A32986DA-182A-CF52-316A-5A52ED9D79DC}"/>
              </a:ext>
            </a:extLst>
          </p:cNvPr>
          <p:cNvSpPr>
            <a:spLocks noGrp="1"/>
          </p:cNvSpPr>
          <p:nvPr>
            <p:ph idx="1"/>
          </p:nvPr>
        </p:nvSpPr>
        <p:spPr>
          <a:xfrm>
            <a:off x="6096000" y="820880"/>
            <a:ext cx="5257799" cy="4889350"/>
          </a:xfrm>
        </p:spPr>
        <p:txBody>
          <a:bodyPr anchor="t">
            <a:noAutofit/>
          </a:bodyPr>
          <a:lstStyle/>
          <a:p>
            <a:r>
              <a:rPr lang="en-US" sz="1600">
                <a:effectLst/>
                <a:latin typeface="Times New Roman" panose="02020603050405020304" pitchFamily="18" charset="0"/>
                <a:ea typeface="Times New Roman" panose="02020603050405020304" pitchFamily="18" charset="0"/>
              </a:rPr>
              <a:t>Some of the variables have quite a few distinct values. It may behoove us to categorize these to a higher aggregation/granularity: Age, Flight Distance, Departure Delay in Minutes, and Arrival Delay in Minutes</a:t>
            </a:r>
          </a:p>
          <a:p>
            <a:r>
              <a:rPr lang="en-US" sz="1600">
                <a:latin typeface="Times New Roman" panose="02020603050405020304" pitchFamily="18" charset="0"/>
              </a:rPr>
              <a:t>We’ll have to decide what to do with the blank values for Arrival Delay in Minutes. We suspect this may be a strong predictor of satisfaction and so, if initial modeling supports that hypothesis and we suspect the variable should remain in the final model, it’ll be very important we align on the best approach. Perhaps multiple approaches could be compared such as:</a:t>
            </a:r>
          </a:p>
          <a:p>
            <a:pPr lvl="1"/>
            <a:r>
              <a:rPr lang="en-US" sz="1600">
                <a:latin typeface="Times New Roman" panose="02020603050405020304" pitchFamily="18" charset="0"/>
              </a:rPr>
              <a:t>Dropping missing values</a:t>
            </a:r>
          </a:p>
          <a:p>
            <a:pPr lvl="1"/>
            <a:r>
              <a:rPr lang="en-US" sz="1600">
                <a:latin typeface="Times New Roman" panose="02020603050405020304" pitchFamily="18" charset="0"/>
              </a:rPr>
              <a:t>Imputing them based on the global average, </a:t>
            </a:r>
          </a:p>
          <a:p>
            <a:pPr lvl="1"/>
            <a:r>
              <a:rPr lang="en-US" sz="1600">
                <a:latin typeface="Times New Roman" panose="02020603050405020304" pitchFamily="18" charset="0"/>
              </a:rPr>
              <a:t>Imputing them based on various nearest neighbor methods</a:t>
            </a:r>
          </a:p>
          <a:p>
            <a:r>
              <a:rPr lang="en-US" sz="1600">
                <a:latin typeface="Times New Roman" panose="02020603050405020304" pitchFamily="18" charset="0"/>
              </a:rPr>
              <a:t>Our target variable satisfaction only contains two possible values, a combination of neutral or dissatisfied or satisfied. Since our desired outcome is satisfied we could recode these to satisfied as a 1 else 0 for ease of processing in future steps if/when needed. </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519045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A7252-6823-44F9-B464-D7A15D12BB65}"/>
              </a:ext>
            </a:extLst>
          </p:cNvPr>
          <p:cNvSpPr>
            <a:spLocks noGrp="1"/>
          </p:cNvSpPr>
          <p:nvPr>
            <p:ph type="title"/>
          </p:nvPr>
        </p:nvSpPr>
        <p:spPr/>
        <p:txBody>
          <a:bodyPr/>
          <a:lstStyle/>
          <a:p>
            <a:r>
              <a:rPr lang="en-US" dirty="0"/>
              <a:t>Analyze data</a:t>
            </a:r>
          </a:p>
        </p:txBody>
      </p:sp>
      <p:sp>
        <p:nvSpPr>
          <p:cNvPr id="3" name="Content Placeholder 2">
            <a:extLst>
              <a:ext uri="{FF2B5EF4-FFF2-40B4-BE49-F238E27FC236}">
                <a16:creationId xmlns:a16="http://schemas.microsoft.com/office/drawing/2014/main" id="{7FEAE391-6366-4E20-A14E-0ECFAEA8029A}"/>
              </a:ext>
            </a:extLst>
          </p:cNvPr>
          <p:cNvSpPr>
            <a:spLocks noGrp="1"/>
          </p:cNvSpPr>
          <p:nvPr>
            <p:ph idx="1"/>
          </p:nvPr>
        </p:nvSpPr>
        <p:spPr/>
        <p:txBody>
          <a:bodyPr/>
          <a:lstStyle/>
          <a:p>
            <a:r>
              <a:rPr lang="en-US" sz="1800" dirty="0">
                <a:solidFill>
                  <a:srgbClr val="000000"/>
                </a:solidFill>
                <a:effectLst/>
                <a:latin typeface="Times New Roman" panose="02020603050405020304" pitchFamily="18" charset="0"/>
                <a:ea typeface="Times New Roman" panose="02020603050405020304" pitchFamily="18" charset="0"/>
              </a:rPr>
              <a:t>&lt;select analytical technique, build models&gt;</a:t>
            </a:r>
          </a:p>
          <a:p>
            <a:endParaRPr lang="en-US" dirty="0"/>
          </a:p>
        </p:txBody>
      </p:sp>
    </p:spTree>
    <p:extLst>
      <p:ext uri="{BB962C8B-B14F-4D97-AF65-F5344CB8AC3E}">
        <p14:creationId xmlns:p14="http://schemas.microsoft.com/office/powerpoint/2010/main" val="69798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A7252-6823-44F9-B464-D7A15D12BB65}"/>
              </a:ext>
            </a:extLst>
          </p:cNvPr>
          <p:cNvSpPr>
            <a:spLocks noGrp="1"/>
          </p:cNvSpPr>
          <p:nvPr>
            <p:ph type="title"/>
          </p:nvPr>
        </p:nvSpPr>
        <p:spPr/>
        <p:txBody>
          <a:bodyPr/>
          <a:lstStyle/>
          <a:p>
            <a:r>
              <a:rPr lang="en-US" dirty="0"/>
              <a:t>Report</a:t>
            </a:r>
          </a:p>
        </p:txBody>
      </p:sp>
      <p:sp>
        <p:nvSpPr>
          <p:cNvPr id="3" name="Content Placeholder 2">
            <a:extLst>
              <a:ext uri="{FF2B5EF4-FFF2-40B4-BE49-F238E27FC236}">
                <a16:creationId xmlns:a16="http://schemas.microsoft.com/office/drawing/2014/main" id="{7FEAE391-6366-4E20-A14E-0ECFAEA8029A}"/>
              </a:ext>
            </a:extLst>
          </p:cNvPr>
          <p:cNvSpPr>
            <a:spLocks noGrp="1"/>
          </p:cNvSpPr>
          <p:nvPr>
            <p:ph idx="1"/>
          </p:nvPr>
        </p:nvSpPr>
        <p:spPr/>
        <p:txBody>
          <a:bodyPr/>
          <a:lstStyle/>
          <a:p>
            <a:r>
              <a:rPr lang="en-US" sz="1800" dirty="0">
                <a:solidFill>
                  <a:srgbClr val="000000"/>
                </a:solidFill>
                <a:effectLst/>
                <a:latin typeface="Times New Roman" panose="02020603050405020304" pitchFamily="18" charset="0"/>
                <a:ea typeface="Times New Roman" panose="02020603050405020304" pitchFamily="18" charset="0"/>
              </a:rPr>
              <a:t>&lt;communicate results&gt;</a:t>
            </a:r>
          </a:p>
          <a:p>
            <a:endParaRPr lang="en-US" dirty="0"/>
          </a:p>
        </p:txBody>
      </p:sp>
    </p:spTree>
    <p:extLst>
      <p:ext uri="{BB962C8B-B14F-4D97-AF65-F5344CB8AC3E}">
        <p14:creationId xmlns:p14="http://schemas.microsoft.com/office/powerpoint/2010/main" val="2309908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8C1A2-E365-4EAD-A777-10EF9BD2588C}"/>
              </a:ext>
            </a:extLst>
          </p:cNvPr>
          <p:cNvSpPr>
            <a:spLocks noGrp="1"/>
          </p:cNvSpPr>
          <p:nvPr>
            <p:ph type="title"/>
          </p:nvPr>
        </p:nvSpPr>
        <p:spPr/>
        <p:txBody>
          <a:bodyPr/>
          <a:lstStyle/>
          <a:p>
            <a:r>
              <a:rPr lang="en-US" dirty="0"/>
              <a:t>Act</a:t>
            </a:r>
          </a:p>
        </p:txBody>
      </p:sp>
      <p:sp>
        <p:nvSpPr>
          <p:cNvPr id="3" name="Content Placeholder 2">
            <a:extLst>
              <a:ext uri="{FF2B5EF4-FFF2-40B4-BE49-F238E27FC236}">
                <a16:creationId xmlns:a16="http://schemas.microsoft.com/office/drawing/2014/main" id="{83DC0D0A-FDCC-4561-A8EB-1F836A94AACC}"/>
              </a:ext>
            </a:extLst>
          </p:cNvPr>
          <p:cNvSpPr>
            <a:spLocks noGrp="1"/>
          </p:cNvSpPr>
          <p:nvPr>
            <p:ph idx="1"/>
          </p:nvPr>
        </p:nvSpPr>
        <p:spPr/>
        <p:txBody>
          <a:bodyPr/>
          <a:lstStyle/>
          <a:p>
            <a:r>
              <a:rPr lang="en-US" sz="1800" dirty="0">
                <a:solidFill>
                  <a:srgbClr val="000000"/>
                </a:solidFill>
                <a:effectLst/>
                <a:latin typeface="Times New Roman" panose="02020603050405020304" pitchFamily="18" charset="0"/>
                <a:ea typeface="Times New Roman" panose="02020603050405020304" pitchFamily="18" charset="0"/>
              </a:rPr>
              <a:t>&lt;apply results, connect results with the chosen problem statement or business question&gt;</a:t>
            </a:r>
            <a:endParaRPr lang="en-US" dirty="0"/>
          </a:p>
        </p:txBody>
      </p:sp>
    </p:spTree>
    <p:extLst>
      <p:ext uri="{BB962C8B-B14F-4D97-AF65-F5344CB8AC3E}">
        <p14:creationId xmlns:p14="http://schemas.microsoft.com/office/powerpoint/2010/main" val="40241087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TotalTime>
  <Words>504</Words>
  <Application>Microsoft Office PowerPoint</Application>
  <PresentationFormat>Widescreen</PresentationFormat>
  <Paragraphs>35</Paragraphs>
  <Slides>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Times New Roman</vt:lpstr>
      <vt:lpstr>Office Theme</vt:lpstr>
      <vt:lpstr>What Drives Airline Passenger Satisfaction?  Micro-Project #1  https://github.com/KcRyan7487/ANA500 </vt:lpstr>
      <vt:lpstr>Problem Statement</vt:lpstr>
      <vt:lpstr>Hypothesis Formulation</vt:lpstr>
      <vt:lpstr>Acquire</vt:lpstr>
      <vt:lpstr>Prepare</vt:lpstr>
      <vt:lpstr>Prepare (additional considerations)</vt:lpstr>
      <vt:lpstr>Analyze data</vt:lpstr>
      <vt:lpstr>Report</vt:lpstr>
      <vt:lpstr>Act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&lt;Project Title&gt; &lt;Micro-Project #&gt;</dc:title>
  <dc:creator>Emmanuel J Rodriguez</dc:creator>
  <cp:lastModifiedBy>Kasey Ryan</cp:lastModifiedBy>
  <cp:revision>5</cp:revision>
  <dcterms:created xsi:type="dcterms:W3CDTF">2022-03-01T22:05:03Z</dcterms:created>
  <dcterms:modified xsi:type="dcterms:W3CDTF">2025-05-10T05:25:26Z</dcterms:modified>
</cp:coreProperties>
</file>

<file path=docProps/thumbnail.jpeg>
</file>